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 bookmarkIdSeed="2">
  <p:sldMasterIdLst>
    <p:sldMasterId id="2147483713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8" r:id="rId6"/>
    <p:sldId id="266" r:id="rId7"/>
    <p:sldId id="267" r:id="rId8"/>
    <p:sldId id="268" r:id="rId9"/>
    <p:sldId id="443" r:id="rId10"/>
    <p:sldId id="1996" r:id="rId11"/>
    <p:sldId id="1926" r:id="rId12"/>
    <p:sldId id="376" r:id="rId13"/>
    <p:sldId id="1995" r:id="rId14"/>
    <p:sldId id="353" r:id="rId15"/>
    <p:sldId id="372" r:id="rId16"/>
    <p:sldId id="388" r:id="rId17"/>
    <p:sldId id="386" r:id="rId18"/>
    <p:sldId id="434" r:id="rId19"/>
    <p:sldId id="1984" r:id="rId20"/>
    <p:sldId id="1994" r:id="rId21"/>
    <p:sldId id="1997" r:id="rId22"/>
    <p:sldId id="1998" r:id="rId23"/>
    <p:sldId id="265" r:id="rId24"/>
    <p:sldId id="274" r:id="rId25"/>
    <p:sldId id="282" r:id="rId26"/>
  </p:sldIdLst>
  <p:sldSz cx="9144000" cy="6858000" type="screen4x3"/>
  <p:notesSz cx="6797675" cy="992663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23"/>
    <a:srgbClr val="1F14F8"/>
    <a:srgbClr val="009999"/>
    <a:srgbClr val="660066"/>
    <a:srgbClr val="EA7123"/>
    <a:srgbClr val="F6BF9F"/>
    <a:srgbClr val="691E57"/>
    <a:srgbClr val="7391B9"/>
    <a:srgbClr val="005A8C"/>
    <a:srgbClr val="00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648" autoAdjust="0"/>
  </p:normalViewPr>
  <p:slideViewPr>
    <p:cSldViewPr snapToObjects="1">
      <p:cViewPr varScale="1">
        <p:scale>
          <a:sx n="53" d="100"/>
          <a:sy n="53" d="100"/>
        </p:scale>
        <p:origin x="16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-384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5B89F-F5FC-4B60-B589-25B7AD2CDD2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B562EB8-2C50-423D-BCBB-E65C547B8A98}">
      <dgm:prSet phldrT="[Teks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BE" sz="1400" b="1" dirty="0">
              <a:latin typeface="FlandersArtSans-Bold" panose="00000800000000000000" pitchFamily="2" charset="0"/>
            </a:rPr>
            <a:t>Theoretisch contingent</a:t>
          </a:r>
          <a:endParaRPr lang="nl-BE" sz="1200" dirty="0">
            <a:latin typeface="FlandersArtSans-Bold" panose="00000800000000000000" pitchFamily="2" charset="0"/>
          </a:endParaRPr>
        </a:p>
      </dgm:t>
    </dgm:pt>
    <dgm:pt modelId="{62ADE0C6-01C7-4FBE-BD99-7E4288BC3842}" type="parTrans" cxnId="{D8DEE226-CD93-45F6-8E39-A1F76DCA38CC}">
      <dgm:prSet/>
      <dgm:spPr/>
      <dgm:t>
        <a:bodyPr/>
        <a:lstStyle/>
        <a:p>
          <a:endParaRPr lang="nl-BE"/>
        </a:p>
      </dgm:t>
    </dgm:pt>
    <dgm:pt modelId="{0DB8F609-9528-4C87-B887-D8F35F3E7234}" type="sibTrans" cxnId="{D8DEE226-CD93-45F6-8E39-A1F76DCA38CC}">
      <dgm:prSet/>
      <dgm:spPr/>
      <dgm:t>
        <a:bodyPr/>
        <a:lstStyle/>
        <a:p>
          <a:endParaRPr lang="nl-BE"/>
        </a:p>
      </dgm:t>
    </dgm:pt>
    <dgm:pt modelId="{F87E12FC-5DDB-4432-A58A-C91CB51CF32F}">
      <dgm:prSet phldrT="[Teks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BE" sz="1400" b="1" i="0" dirty="0">
              <a:latin typeface="FlandersArtSans-Bold" panose="00000800000000000000" pitchFamily="2" charset="0"/>
            </a:rPr>
            <a:t>Projectvoorstel</a:t>
          </a:r>
          <a:r>
            <a:rPr lang="nl-BE" sz="1100" b="0" i="0" dirty="0">
              <a:latin typeface="FlandersArtSans-Bold" panose="00000800000000000000" pitchFamily="2" charset="0"/>
            </a:rPr>
            <a:t> </a:t>
          </a:r>
          <a:br>
            <a:rPr lang="nl-BE" sz="1100" b="0" i="1" dirty="0">
              <a:latin typeface="FlandersArtSans-Light" panose="00000400000000000000" pitchFamily="2" charset="0"/>
            </a:rPr>
          </a:br>
          <a:br>
            <a:rPr lang="nl-BE" sz="1100" b="0" i="1" dirty="0">
              <a:latin typeface="FlandersArtSans-Light" panose="00000400000000000000" pitchFamily="2" charset="0"/>
            </a:rPr>
          </a:br>
          <a:endParaRPr lang="nl-BE" sz="1100" i="1" dirty="0">
            <a:latin typeface="FlandersArtSans-Light" panose="00000400000000000000" pitchFamily="2" charset="0"/>
          </a:endParaRPr>
        </a:p>
      </dgm:t>
    </dgm:pt>
    <dgm:pt modelId="{E592D3C5-1518-403D-A50C-F9D634DFAB00}" type="parTrans" cxnId="{5E4B9AD1-AD54-427B-8FC7-84B38FF14938}">
      <dgm:prSet/>
      <dgm:spPr/>
      <dgm:t>
        <a:bodyPr/>
        <a:lstStyle/>
        <a:p>
          <a:endParaRPr lang="nl-BE"/>
        </a:p>
      </dgm:t>
    </dgm:pt>
    <dgm:pt modelId="{9890651A-B0F4-457D-9B93-1F1C1BF4B9F2}" type="sibTrans" cxnId="{5E4B9AD1-AD54-427B-8FC7-84B38FF14938}">
      <dgm:prSet/>
      <dgm:spPr/>
      <dgm:t>
        <a:bodyPr/>
        <a:lstStyle/>
        <a:p>
          <a:endParaRPr lang="nl-BE"/>
        </a:p>
      </dgm:t>
    </dgm:pt>
    <dgm:pt modelId="{BEC09301-7E2C-4235-905B-DDB36C2E7875}">
      <dgm:prSet phldrT="[Teks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BE" sz="1200" b="1" dirty="0">
              <a:latin typeface="FlandersArtSans-Bold" panose="00000800000000000000" pitchFamily="2" charset="0"/>
            </a:rPr>
            <a:t>Impact op CO2</a:t>
          </a:r>
        </a:p>
        <a:p>
          <a:pPr>
            <a:lnSpc>
              <a:spcPct val="100000"/>
            </a:lnSpc>
            <a:defRPr cap="all"/>
          </a:pPr>
          <a:r>
            <a:rPr lang="nl-BE" sz="1100" i="1" dirty="0">
              <a:latin typeface="FlandersArtSans-Light" panose="00000400000000000000" pitchFamily="2" charset="0"/>
            </a:rPr>
            <a:t>)</a:t>
          </a:r>
          <a:endParaRPr lang="nl-BE" sz="1200" i="1" dirty="0">
            <a:latin typeface="FlandersArtSans-Light" panose="00000400000000000000" pitchFamily="2" charset="0"/>
          </a:endParaRPr>
        </a:p>
      </dgm:t>
    </dgm:pt>
    <dgm:pt modelId="{8CC11112-8231-42E7-94A3-0A41381886A9}" type="parTrans" cxnId="{C3DA8EA0-C543-49DF-91D7-42C588BB7F3E}">
      <dgm:prSet/>
      <dgm:spPr/>
      <dgm:t>
        <a:bodyPr/>
        <a:lstStyle/>
        <a:p>
          <a:endParaRPr lang="nl-BE"/>
        </a:p>
      </dgm:t>
    </dgm:pt>
    <dgm:pt modelId="{7325FD7B-977F-4FA3-B77D-3386E68D3914}" type="sibTrans" cxnId="{C3DA8EA0-C543-49DF-91D7-42C588BB7F3E}">
      <dgm:prSet/>
      <dgm:spPr/>
      <dgm:t>
        <a:bodyPr/>
        <a:lstStyle/>
        <a:p>
          <a:endParaRPr lang="nl-BE"/>
        </a:p>
      </dgm:t>
    </dgm:pt>
    <dgm:pt modelId="{1056405B-C5EF-4411-9345-484E465CA494}" type="pres">
      <dgm:prSet presAssocID="{FA45B89F-F5FC-4B60-B589-25B7AD2CDD2F}" presName="root" presStyleCnt="0">
        <dgm:presLayoutVars>
          <dgm:dir/>
          <dgm:resizeHandles val="exact"/>
        </dgm:presLayoutVars>
      </dgm:prSet>
      <dgm:spPr/>
    </dgm:pt>
    <dgm:pt modelId="{7E05E827-F78C-4B26-813A-48E49DA0004C}" type="pres">
      <dgm:prSet presAssocID="{2B562EB8-2C50-423D-BCBB-E65C547B8A98}" presName="compNode" presStyleCnt="0"/>
      <dgm:spPr/>
    </dgm:pt>
    <dgm:pt modelId="{E397B10B-EFF2-42DF-B957-7D1609AF2338}" type="pres">
      <dgm:prSet presAssocID="{2B562EB8-2C50-423D-BCBB-E65C547B8A98}" presName="iconBgRect" presStyleLbl="bgShp" presStyleIdx="0" presStyleCnt="3"/>
      <dgm:spPr/>
    </dgm:pt>
    <dgm:pt modelId="{9A609020-C046-4401-B721-D5934597ADD5}" type="pres">
      <dgm:prSet presAssocID="{2B562EB8-2C50-423D-BCBB-E65C547B8A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55710AA2-4AFF-4460-BA11-36908E70E191}" type="pres">
      <dgm:prSet presAssocID="{2B562EB8-2C50-423D-BCBB-E65C547B8A98}" presName="spaceRect" presStyleCnt="0"/>
      <dgm:spPr/>
    </dgm:pt>
    <dgm:pt modelId="{83F51CEC-2523-4C97-9F47-89BB771ACFD7}" type="pres">
      <dgm:prSet presAssocID="{2B562EB8-2C50-423D-BCBB-E65C547B8A98}" presName="textRect" presStyleLbl="revTx" presStyleIdx="0" presStyleCnt="3" custScaleX="111174" custScaleY="149267" custLinFactNeighborX="3099" custLinFactNeighborY="3622">
        <dgm:presLayoutVars>
          <dgm:chMax val="1"/>
          <dgm:chPref val="1"/>
        </dgm:presLayoutVars>
      </dgm:prSet>
      <dgm:spPr/>
    </dgm:pt>
    <dgm:pt modelId="{01B999AC-6C7D-41F8-8301-A26E6967B087}" type="pres">
      <dgm:prSet presAssocID="{0DB8F609-9528-4C87-B887-D8F35F3E7234}" presName="sibTrans" presStyleCnt="0"/>
      <dgm:spPr/>
    </dgm:pt>
    <dgm:pt modelId="{8D643ACB-1CC0-4158-A751-D58CB224177F}" type="pres">
      <dgm:prSet presAssocID="{F87E12FC-5DDB-4432-A58A-C91CB51CF32F}" presName="compNode" presStyleCnt="0"/>
      <dgm:spPr/>
    </dgm:pt>
    <dgm:pt modelId="{B7959B06-2AE8-40A8-885D-C8D6E81ABC29}" type="pres">
      <dgm:prSet presAssocID="{F87E12FC-5DDB-4432-A58A-C91CB51CF32F}" presName="iconBgRect" presStyleLbl="bgShp" presStyleIdx="1" presStyleCnt="3"/>
      <dgm:spPr/>
    </dgm:pt>
    <dgm:pt modelId="{B679E320-E258-40B5-83AB-AE411DF4EE47}" type="pres">
      <dgm:prSet presAssocID="{F87E12FC-5DDB-4432-A58A-C91CB51CF3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olelijst"/>
        </a:ext>
      </dgm:extLst>
    </dgm:pt>
    <dgm:pt modelId="{AB4623B5-C5F5-4416-8AD3-989066CAC026}" type="pres">
      <dgm:prSet presAssocID="{F87E12FC-5DDB-4432-A58A-C91CB51CF32F}" presName="spaceRect" presStyleCnt="0"/>
      <dgm:spPr/>
    </dgm:pt>
    <dgm:pt modelId="{67E4BF6C-F5E1-411A-B2DE-23ED90FB4A74}" type="pres">
      <dgm:prSet presAssocID="{F87E12FC-5DDB-4432-A58A-C91CB51CF32F}" presName="textRect" presStyleLbl="revTx" presStyleIdx="1" presStyleCnt="3" custScaleX="144871" custScaleY="124570" custLinFactNeighborX="1771" custLinFactNeighborY="-13324">
        <dgm:presLayoutVars>
          <dgm:chMax val="1"/>
          <dgm:chPref val="1"/>
        </dgm:presLayoutVars>
      </dgm:prSet>
      <dgm:spPr/>
    </dgm:pt>
    <dgm:pt modelId="{A5F94346-DC86-4716-AF3F-5A5263CD9918}" type="pres">
      <dgm:prSet presAssocID="{9890651A-B0F4-457D-9B93-1F1C1BF4B9F2}" presName="sibTrans" presStyleCnt="0"/>
      <dgm:spPr/>
    </dgm:pt>
    <dgm:pt modelId="{B1229946-3D76-458D-B323-8598E06A1DD4}" type="pres">
      <dgm:prSet presAssocID="{BEC09301-7E2C-4235-905B-DDB36C2E7875}" presName="compNode" presStyleCnt="0"/>
      <dgm:spPr/>
    </dgm:pt>
    <dgm:pt modelId="{2734EC32-57F0-40C2-B445-8E37C81F51B6}" type="pres">
      <dgm:prSet presAssocID="{BEC09301-7E2C-4235-905B-DDB36C2E7875}" presName="iconBgRect" presStyleLbl="bgShp" presStyleIdx="2" presStyleCnt="3"/>
      <dgm:spPr/>
    </dgm:pt>
    <dgm:pt modelId="{A17A6CFD-C16D-4FA7-A447-58B9799B8558}" type="pres">
      <dgm:prSet presAssocID="{BEC09301-7E2C-4235-905B-DDB36C2E787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derzoek"/>
        </a:ext>
      </dgm:extLst>
    </dgm:pt>
    <dgm:pt modelId="{0880BE5F-A903-4DAD-8AA8-F3824D5BFB85}" type="pres">
      <dgm:prSet presAssocID="{BEC09301-7E2C-4235-905B-DDB36C2E7875}" presName="spaceRect" presStyleCnt="0"/>
      <dgm:spPr/>
    </dgm:pt>
    <dgm:pt modelId="{D23B5F6D-6F3C-4939-B340-D5860176F66B}" type="pres">
      <dgm:prSet presAssocID="{BEC09301-7E2C-4235-905B-DDB36C2E7875}" presName="textRect" presStyleLbl="revTx" presStyleIdx="2" presStyleCnt="3" custScaleX="119172" custScaleY="112904" custLinFactNeighborX="402" custLinFactNeighborY="-22291">
        <dgm:presLayoutVars>
          <dgm:chMax val="1"/>
          <dgm:chPref val="1"/>
        </dgm:presLayoutVars>
      </dgm:prSet>
      <dgm:spPr/>
    </dgm:pt>
  </dgm:ptLst>
  <dgm:cxnLst>
    <dgm:cxn modelId="{D8DEE226-CD93-45F6-8E39-A1F76DCA38CC}" srcId="{FA45B89F-F5FC-4B60-B589-25B7AD2CDD2F}" destId="{2B562EB8-2C50-423D-BCBB-E65C547B8A98}" srcOrd="0" destOrd="0" parTransId="{62ADE0C6-01C7-4FBE-BD99-7E4288BC3842}" sibTransId="{0DB8F609-9528-4C87-B887-D8F35F3E7234}"/>
    <dgm:cxn modelId="{EE681028-60A0-497F-B15D-382968775207}" type="presOf" srcId="{BEC09301-7E2C-4235-905B-DDB36C2E7875}" destId="{D23B5F6D-6F3C-4939-B340-D5860176F66B}" srcOrd="0" destOrd="0" presId="urn:microsoft.com/office/officeart/2018/5/layout/IconCircleLabelList"/>
    <dgm:cxn modelId="{A6672350-0F95-4A8B-AC3F-176DB79F45A8}" type="presOf" srcId="{2B562EB8-2C50-423D-BCBB-E65C547B8A98}" destId="{83F51CEC-2523-4C97-9F47-89BB771ACFD7}" srcOrd="0" destOrd="0" presId="urn:microsoft.com/office/officeart/2018/5/layout/IconCircleLabelList"/>
    <dgm:cxn modelId="{C3DA8EA0-C543-49DF-91D7-42C588BB7F3E}" srcId="{FA45B89F-F5FC-4B60-B589-25B7AD2CDD2F}" destId="{BEC09301-7E2C-4235-905B-DDB36C2E7875}" srcOrd="2" destOrd="0" parTransId="{8CC11112-8231-42E7-94A3-0A41381886A9}" sibTransId="{7325FD7B-977F-4FA3-B77D-3386E68D3914}"/>
    <dgm:cxn modelId="{5E4B9AD1-AD54-427B-8FC7-84B38FF14938}" srcId="{FA45B89F-F5FC-4B60-B589-25B7AD2CDD2F}" destId="{F87E12FC-5DDB-4432-A58A-C91CB51CF32F}" srcOrd="1" destOrd="0" parTransId="{E592D3C5-1518-403D-A50C-F9D634DFAB00}" sibTransId="{9890651A-B0F4-457D-9B93-1F1C1BF4B9F2}"/>
    <dgm:cxn modelId="{19D93ADC-BEC6-4371-AA9C-EA6EAAA5C87D}" type="presOf" srcId="{F87E12FC-5DDB-4432-A58A-C91CB51CF32F}" destId="{67E4BF6C-F5E1-411A-B2DE-23ED90FB4A74}" srcOrd="0" destOrd="0" presId="urn:microsoft.com/office/officeart/2018/5/layout/IconCircleLabelList"/>
    <dgm:cxn modelId="{5AD4D5FE-5A95-470F-A59B-DE2B16E6C3E3}" type="presOf" srcId="{FA45B89F-F5FC-4B60-B589-25B7AD2CDD2F}" destId="{1056405B-C5EF-4411-9345-484E465CA494}" srcOrd="0" destOrd="0" presId="urn:microsoft.com/office/officeart/2018/5/layout/IconCircleLabelList"/>
    <dgm:cxn modelId="{44D56ED6-2FC3-4F3B-97F8-5EA1BB8B303F}" type="presParOf" srcId="{1056405B-C5EF-4411-9345-484E465CA494}" destId="{7E05E827-F78C-4B26-813A-48E49DA0004C}" srcOrd="0" destOrd="0" presId="urn:microsoft.com/office/officeart/2018/5/layout/IconCircleLabelList"/>
    <dgm:cxn modelId="{E3225BB6-B9DE-4C64-A9E5-05F526DABB83}" type="presParOf" srcId="{7E05E827-F78C-4B26-813A-48E49DA0004C}" destId="{E397B10B-EFF2-42DF-B957-7D1609AF2338}" srcOrd="0" destOrd="0" presId="urn:microsoft.com/office/officeart/2018/5/layout/IconCircleLabelList"/>
    <dgm:cxn modelId="{6344A46A-6095-41ED-96B1-CC7182171227}" type="presParOf" srcId="{7E05E827-F78C-4B26-813A-48E49DA0004C}" destId="{9A609020-C046-4401-B721-D5934597ADD5}" srcOrd="1" destOrd="0" presId="urn:microsoft.com/office/officeart/2018/5/layout/IconCircleLabelList"/>
    <dgm:cxn modelId="{088542A7-75E3-401B-B63C-62118BE061B1}" type="presParOf" srcId="{7E05E827-F78C-4B26-813A-48E49DA0004C}" destId="{55710AA2-4AFF-4460-BA11-36908E70E191}" srcOrd="2" destOrd="0" presId="urn:microsoft.com/office/officeart/2018/5/layout/IconCircleLabelList"/>
    <dgm:cxn modelId="{CC7BBA98-34CC-4CB4-BC29-676485053EE5}" type="presParOf" srcId="{7E05E827-F78C-4B26-813A-48E49DA0004C}" destId="{83F51CEC-2523-4C97-9F47-89BB771ACFD7}" srcOrd="3" destOrd="0" presId="urn:microsoft.com/office/officeart/2018/5/layout/IconCircleLabelList"/>
    <dgm:cxn modelId="{19E7D2CF-9542-4CD5-B198-1F9395E69D0B}" type="presParOf" srcId="{1056405B-C5EF-4411-9345-484E465CA494}" destId="{01B999AC-6C7D-41F8-8301-A26E6967B087}" srcOrd="1" destOrd="0" presId="urn:microsoft.com/office/officeart/2018/5/layout/IconCircleLabelList"/>
    <dgm:cxn modelId="{245E09AE-8B15-472C-B15C-623EA7813172}" type="presParOf" srcId="{1056405B-C5EF-4411-9345-484E465CA494}" destId="{8D643ACB-1CC0-4158-A751-D58CB224177F}" srcOrd="2" destOrd="0" presId="urn:microsoft.com/office/officeart/2018/5/layout/IconCircleLabelList"/>
    <dgm:cxn modelId="{8C3EC440-D4AC-40DC-8E45-A69EE9E4BC9A}" type="presParOf" srcId="{8D643ACB-1CC0-4158-A751-D58CB224177F}" destId="{B7959B06-2AE8-40A8-885D-C8D6E81ABC29}" srcOrd="0" destOrd="0" presId="urn:microsoft.com/office/officeart/2018/5/layout/IconCircleLabelList"/>
    <dgm:cxn modelId="{6FC557AE-7400-4040-8AC2-C46C9A649F8B}" type="presParOf" srcId="{8D643ACB-1CC0-4158-A751-D58CB224177F}" destId="{B679E320-E258-40B5-83AB-AE411DF4EE47}" srcOrd="1" destOrd="0" presId="urn:microsoft.com/office/officeart/2018/5/layout/IconCircleLabelList"/>
    <dgm:cxn modelId="{3B96F625-9219-4E60-B40B-A62F63DF7384}" type="presParOf" srcId="{8D643ACB-1CC0-4158-A751-D58CB224177F}" destId="{AB4623B5-C5F5-4416-8AD3-989066CAC026}" srcOrd="2" destOrd="0" presId="urn:microsoft.com/office/officeart/2018/5/layout/IconCircleLabelList"/>
    <dgm:cxn modelId="{CA810B1F-5D2C-4F25-93A7-D2F5A8EF9C80}" type="presParOf" srcId="{8D643ACB-1CC0-4158-A751-D58CB224177F}" destId="{67E4BF6C-F5E1-411A-B2DE-23ED90FB4A74}" srcOrd="3" destOrd="0" presId="urn:microsoft.com/office/officeart/2018/5/layout/IconCircleLabelList"/>
    <dgm:cxn modelId="{59E9F1E6-82BB-4C8D-979C-BAB57D912850}" type="presParOf" srcId="{1056405B-C5EF-4411-9345-484E465CA494}" destId="{A5F94346-DC86-4716-AF3F-5A5263CD9918}" srcOrd="3" destOrd="0" presId="urn:microsoft.com/office/officeart/2018/5/layout/IconCircleLabelList"/>
    <dgm:cxn modelId="{5502061D-677F-4626-8965-9E2CDDAC4343}" type="presParOf" srcId="{1056405B-C5EF-4411-9345-484E465CA494}" destId="{B1229946-3D76-458D-B323-8598E06A1DD4}" srcOrd="4" destOrd="0" presId="urn:microsoft.com/office/officeart/2018/5/layout/IconCircleLabelList"/>
    <dgm:cxn modelId="{09A06846-4AA1-45A5-AC3D-C0DB528FCF18}" type="presParOf" srcId="{B1229946-3D76-458D-B323-8598E06A1DD4}" destId="{2734EC32-57F0-40C2-B445-8E37C81F51B6}" srcOrd="0" destOrd="0" presId="urn:microsoft.com/office/officeart/2018/5/layout/IconCircleLabelList"/>
    <dgm:cxn modelId="{A52D36AC-883A-467A-9ADD-BA674FECE0CC}" type="presParOf" srcId="{B1229946-3D76-458D-B323-8598E06A1DD4}" destId="{A17A6CFD-C16D-4FA7-A447-58B9799B8558}" srcOrd="1" destOrd="0" presId="urn:microsoft.com/office/officeart/2018/5/layout/IconCircleLabelList"/>
    <dgm:cxn modelId="{1F344D3A-8F67-4F75-A335-544E0D9FC853}" type="presParOf" srcId="{B1229946-3D76-458D-B323-8598E06A1DD4}" destId="{0880BE5F-A903-4DAD-8AA8-F3824D5BFB85}" srcOrd="2" destOrd="0" presId="urn:microsoft.com/office/officeart/2018/5/layout/IconCircleLabelList"/>
    <dgm:cxn modelId="{B9534BCA-6DBC-44C1-88B6-1FD13BB14185}" type="presParOf" srcId="{B1229946-3D76-458D-B323-8598E06A1DD4}" destId="{D23B5F6D-6F3C-4939-B340-D5860176F66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7B10B-EFF2-42DF-B957-7D1609AF2338}">
      <dsp:nvSpPr>
        <dsp:cNvPr id="0" name=""/>
        <dsp:cNvSpPr/>
      </dsp:nvSpPr>
      <dsp:spPr>
        <a:xfrm>
          <a:off x="570626" y="1193387"/>
          <a:ext cx="1200937" cy="1200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09020-C046-4401-B721-D5934597ADD5}">
      <dsp:nvSpPr>
        <dsp:cNvPr id="0" name=""/>
        <dsp:cNvSpPr/>
      </dsp:nvSpPr>
      <dsp:spPr>
        <a:xfrm>
          <a:off x="826564" y="1449325"/>
          <a:ext cx="689062" cy="68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51CEC-2523-4C97-9F47-89BB771ACFD7}">
      <dsp:nvSpPr>
        <dsp:cNvPr id="0" name=""/>
        <dsp:cNvSpPr/>
      </dsp:nvSpPr>
      <dsp:spPr>
        <a:xfrm>
          <a:off x="137737" y="2617105"/>
          <a:ext cx="2188738" cy="1074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400" b="1" kern="1200" dirty="0">
              <a:latin typeface="FlandersArtSans-Bold" panose="00000800000000000000" pitchFamily="2" charset="0"/>
            </a:rPr>
            <a:t>Theoretisch contingent</a:t>
          </a:r>
          <a:endParaRPr lang="nl-BE" sz="1200" kern="1200" dirty="0">
            <a:latin typeface="FlandersArtSans-Bold" panose="00000800000000000000" pitchFamily="2" charset="0"/>
          </a:endParaRPr>
        </a:p>
      </dsp:txBody>
      <dsp:txXfrm>
        <a:off x="137737" y="2617105"/>
        <a:ext cx="2188738" cy="1074722"/>
      </dsp:txXfrm>
    </dsp:sp>
    <dsp:sp modelId="{B7959B06-2AE8-40A8-885D-C8D6E81ABC29}">
      <dsp:nvSpPr>
        <dsp:cNvPr id="0" name=""/>
        <dsp:cNvSpPr/>
      </dsp:nvSpPr>
      <dsp:spPr>
        <a:xfrm>
          <a:off x="3435600" y="1237842"/>
          <a:ext cx="1200937" cy="1200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9E320-E258-40B5-83AB-AE411DF4EE47}">
      <dsp:nvSpPr>
        <dsp:cNvPr id="0" name=""/>
        <dsp:cNvSpPr/>
      </dsp:nvSpPr>
      <dsp:spPr>
        <a:xfrm>
          <a:off x="3691538" y="1493779"/>
          <a:ext cx="689062" cy="68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4BF6C-F5E1-411A-B2DE-23ED90FB4A74}">
      <dsp:nvSpPr>
        <dsp:cNvPr id="0" name=""/>
        <dsp:cNvSpPr/>
      </dsp:nvSpPr>
      <dsp:spPr>
        <a:xfrm>
          <a:off x="2644862" y="2628457"/>
          <a:ext cx="2852147" cy="89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400" b="1" i="0" kern="1200" dirty="0">
              <a:latin typeface="FlandersArtSans-Bold" panose="00000800000000000000" pitchFamily="2" charset="0"/>
            </a:rPr>
            <a:t>Projectvoorstel</a:t>
          </a:r>
          <a:r>
            <a:rPr lang="nl-BE" sz="1100" b="0" i="0" kern="1200" dirty="0">
              <a:latin typeface="FlandersArtSans-Bold" panose="00000800000000000000" pitchFamily="2" charset="0"/>
            </a:rPr>
            <a:t> </a:t>
          </a:r>
          <a:br>
            <a:rPr lang="nl-BE" sz="1100" b="0" i="1" kern="1200" dirty="0">
              <a:latin typeface="FlandersArtSans-Light" panose="00000400000000000000" pitchFamily="2" charset="0"/>
            </a:rPr>
          </a:br>
          <a:br>
            <a:rPr lang="nl-BE" sz="1100" b="0" i="1" kern="1200" dirty="0">
              <a:latin typeface="FlandersArtSans-Light" panose="00000400000000000000" pitchFamily="2" charset="0"/>
            </a:rPr>
          </a:br>
          <a:endParaRPr lang="nl-BE" sz="1100" i="1" kern="1200" dirty="0">
            <a:latin typeface="FlandersArtSans-Light" panose="00000400000000000000" pitchFamily="2" charset="0"/>
          </a:endParaRPr>
        </a:p>
      </dsp:txBody>
      <dsp:txXfrm>
        <a:off x="2644862" y="2628457"/>
        <a:ext cx="2852147" cy="896904"/>
      </dsp:txXfrm>
    </dsp:sp>
    <dsp:sp modelId="{2734EC32-57F0-40C2-B445-8E37C81F51B6}">
      <dsp:nvSpPr>
        <dsp:cNvPr id="0" name=""/>
        <dsp:cNvSpPr/>
      </dsp:nvSpPr>
      <dsp:spPr>
        <a:xfrm>
          <a:off x="6379305" y="1258841"/>
          <a:ext cx="1200937" cy="1200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A6CFD-C16D-4FA7-A447-58B9799B8558}">
      <dsp:nvSpPr>
        <dsp:cNvPr id="0" name=""/>
        <dsp:cNvSpPr/>
      </dsp:nvSpPr>
      <dsp:spPr>
        <a:xfrm>
          <a:off x="6635242" y="1514778"/>
          <a:ext cx="689062" cy="689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B5F6D-6F3C-4939-B340-D5860176F66B}">
      <dsp:nvSpPr>
        <dsp:cNvPr id="0" name=""/>
        <dsp:cNvSpPr/>
      </dsp:nvSpPr>
      <dsp:spPr>
        <a:xfrm>
          <a:off x="5814589" y="2626891"/>
          <a:ext cx="2346198" cy="812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200" b="1" kern="1200" dirty="0">
              <a:latin typeface="FlandersArtSans-Bold" panose="00000800000000000000" pitchFamily="2" charset="0"/>
            </a:rPr>
            <a:t>Impact op CO2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100" i="1" kern="1200" dirty="0">
              <a:latin typeface="FlandersArtSans-Light" panose="00000400000000000000" pitchFamily="2" charset="0"/>
            </a:rPr>
            <a:t>)</a:t>
          </a:r>
          <a:endParaRPr lang="nl-BE" sz="1200" i="1" kern="1200" dirty="0">
            <a:latin typeface="FlandersArtSans-Light" panose="00000400000000000000" pitchFamily="2" charset="0"/>
          </a:endParaRPr>
        </a:p>
      </dsp:txBody>
      <dsp:txXfrm>
        <a:off x="5814589" y="2626891"/>
        <a:ext cx="2346198" cy="812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7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7" charset="0"/>
              </a:defRPr>
            </a:lvl1pPr>
          </a:lstStyle>
          <a:p>
            <a:fld id="{D18D2D1F-4E54-4699-BA0A-8BEC7F0F489B}" type="datetime1">
              <a:rPr lang="nl-NL"/>
              <a:pPr/>
              <a:t>6-7-2022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7" charset="0"/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7" charset="0"/>
              </a:defRPr>
            </a:lvl1pPr>
          </a:lstStyle>
          <a:p>
            <a:fld id="{853E0C4E-003D-4C81-BB1A-708D8B2B143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636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7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7" charset="0"/>
              </a:defRPr>
            </a:lvl1pPr>
          </a:lstStyle>
          <a:p>
            <a:fld id="{56565E1D-C579-492B-ACAB-1A70D685D090}" type="datetime1">
              <a:rPr lang="nl-NL"/>
              <a:pPr/>
              <a:t>6-7-2022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7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7" charset="0"/>
              </a:defRPr>
            </a:lvl1pPr>
          </a:lstStyle>
          <a:p>
            <a:fld id="{5D4C7BCB-4545-4338-A8A7-C2DF767536A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484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ＭＳ Ｐゴシック" pitchFamily="-9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7BCB-4545-4338-A8A7-C2DF767536A6}" type="slidenum">
              <a:rPr lang="nl-NL" smtClean="0"/>
              <a:pPr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883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BE" sz="1200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Wanneer er bijkomend budget beschikbaar is voor een </a:t>
            </a:r>
            <a:r>
              <a:rPr lang="nl-BE" sz="1200" b="1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volgende toekenningsfase</a:t>
            </a:r>
            <a:r>
              <a:rPr lang="nl-BE" sz="1200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zullen wij u voorafgaand vragen om aan te tonen dat u nog steeds voldoet aan de subsidievoorwaarden en ontvankelijkheidsvoorwaarden (zie hoger), indien u voldoet zal een volgend gedeelte van uw theoretisch contingent klimaatjobs uw maatwerkonderneming worden toegekend (a rato beschikbaar budget). Dit gebeurt steeds binnen de beschikbare begrotingsmiddelen.</a:t>
            </a:r>
            <a:endParaRPr lang="nl-B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BE" sz="1200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C7BCB-4545-4338-A8A7-C2DF767536A6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105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C7BCB-4545-4338-A8A7-C2DF767536A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0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C7BCB-4545-4338-A8A7-C2DF767536A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90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C7BCB-4545-4338-A8A7-C2DF767536A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05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C7BCB-4545-4338-A8A7-C2DF767536A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83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C7BCB-4545-4338-A8A7-C2DF767536A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35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C1FCA-DAF0-407A-85C0-4767EB17A5B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029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C7BCB-4545-4338-A8A7-C2DF767536A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699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C7BCB-4545-4338-A8A7-C2DF767536A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28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C7BCB-4545-4338-A8A7-C2DF767536A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79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1484784"/>
            <a:ext cx="8060432" cy="1254001"/>
          </a:xfrm>
        </p:spPr>
        <p:txBody>
          <a:bodyPr/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755576" y="2793032"/>
            <a:ext cx="8060432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Subtitel</a:t>
            </a:r>
            <a:endParaRPr lang="nl-NL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 flipH="1" flipV="1">
            <a:off x="5004048" y="0"/>
            <a:ext cx="4139952" cy="16288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75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3166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0130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woo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7D7D0F2-66C5-7E46-864A-7BC97E90AF20}"/>
              </a:ext>
            </a:extLst>
          </p:cNvPr>
          <p:cNvSpPr/>
          <p:nvPr userDrawn="1"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788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2BB91FA-7DF8-774A-B928-4D8F2498815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47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759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667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9119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049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3005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3316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95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2116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9625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1433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73825" y="1234159"/>
            <a:ext cx="8229600" cy="48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25152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" y="6176625"/>
            <a:ext cx="1294976" cy="5973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7" r:id="rId12"/>
    <p:sldLayoutId id="2147483928" r:id="rId1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 baseline="0">
          <a:solidFill>
            <a:schemeClr val="tx1"/>
          </a:solidFill>
          <a:latin typeface="Calibri" panose="020F0502020204030204" pitchFamily="34" charset="0"/>
          <a:ea typeface="ＭＳ Ｐゴシック" pitchFamily="26" charset="-128"/>
          <a:cs typeface="Time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ＭＳ Ｐゴシック" pitchFamily="26" charset="-128"/>
          <a:cs typeface="Time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 baseline="0">
          <a:solidFill>
            <a:schemeClr val="tx1"/>
          </a:solidFill>
          <a:latin typeface="Calibri" panose="020F0502020204030204" pitchFamily="34" charset="0"/>
          <a:ea typeface="ＭＳ Ｐゴシック" pitchFamily="26" charset="-128"/>
          <a:cs typeface="Time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ＭＳ Ｐゴシック" pitchFamily="26" charset="-128"/>
          <a:cs typeface="Time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 baseline="0">
          <a:solidFill>
            <a:schemeClr val="tx1"/>
          </a:solidFill>
          <a:latin typeface="Calibri" panose="020F0502020204030204" pitchFamily="34" charset="0"/>
          <a:ea typeface="ＭＳ Ｐゴシック" pitchFamily="26" charset="-128"/>
          <a:cs typeface="Time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ＭＳ Ｐゴシック" pitchFamily="26" charset="-128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circulairwerkt.b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llectiefmaatwerk@vlaanderen.b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8060432" cy="3312368"/>
          </a:xfrm>
        </p:spPr>
        <p:txBody>
          <a:bodyPr/>
          <a:lstStyle/>
          <a:p>
            <a:pPr eaLnBrk="1" hangingPunct="1"/>
            <a:br>
              <a:rPr lang="nl-NL" sz="2800" dirty="0">
                <a:latin typeface="FlandersArtSans-Light" panose="00000400000000000000" pitchFamily="2" charset="0"/>
                <a:ea typeface="ＭＳ Ｐゴシック" pitchFamily="27" charset="-128"/>
              </a:rPr>
            </a:br>
            <a:r>
              <a:rPr lang="nl-NL" sz="2800" dirty="0">
                <a:latin typeface="FlandersArtSans-Bold" panose="00000800000000000000" pitchFamily="2" charset="0"/>
                <a:ea typeface="ＭＳ Ｐゴシック" pitchFamily="27" charset="-128"/>
              </a:rPr>
              <a:t>groeipad collectief maatwerk</a:t>
            </a:r>
            <a:br>
              <a:rPr lang="nl-NL" dirty="0">
                <a:latin typeface="FlandersArtSans-Bold" panose="00000800000000000000" pitchFamily="2" charset="0"/>
                <a:ea typeface="ＭＳ Ｐゴシック" pitchFamily="27" charset="-128"/>
              </a:rPr>
            </a:br>
            <a:r>
              <a:rPr lang="nl-NL" dirty="0">
                <a:latin typeface="FlandersArtSans-Bold" panose="00000800000000000000" pitchFamily="2" charset="0"/>
                <a:ea typeface="ＭＳ Ｐゴシック" pitchFamily="27" charset="-128"/>
              </a:rPr>
              <a:t>1000 klimaatjobs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E6BEEE-3CB0-9232-16AB-25E0F5635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" y="857250"/>
            <a:ext cx="9139560" cy="51435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E21875F-8F93-4D18-07B3-442608CFDEBB}"/>
              </a:ext>
            </a:extLst>
          </p:cNvPr>
          <p:cNvSpPr/>
          <p:nvPr/>
        </p:nvSpPr>
        <p:spPr>
          <a:xfrm>
            <a:off x="8587590" y="857251"/>
            <a:ext cx="551543" cy="273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700" dirty="0">
                <a:solidFill>
                  <a:schemeClr val="bg1"/>
                </a:solidFill>
              </a:rPr>
              <a:t>S 023 N</a:t>
            </a:r>
          </a:p>
        </p:txBody>
      </p:sp>
    </p:spTree>
    <p:extLst>
      <p:ext uri="{BB962C8B-B14F-4D97-AF65-F5344CB8AC3E}">
        <p14:creationId xmlns:p14="http://schemas.microsoft.com/office/powerpoint/2010/main" val="347454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81A2749-5A50-8034-272F-29EA7DFDC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" y="857250"/>
            <a:ext cx="9139560" cy="51435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DFB07B7-3579-BAB0-E0BF-8419CC20AE3E}"/>
              </a:ext>
            </a:extLst>
          </p:cNvPr>
          <p:cNvSpPr/>
          <p:nvPr/>
        </p:nvSpPr>
        <p:spPr>
          <a:xfrm>
            <a:off x="8587590" y="857251"/>
            <a:ext cx="551543" cy="273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700" dirty="0">
                <a:solidFill>
                  <a:prstClr val="white"/>
                </a:solidFill>
                <a:latin typeface="Calibri"/>
              </a:rPr>
              <a:t>S 040 N</a:t>
            </a:r>
          </a:p>
        </p:txBody>
      </p:sp>
    </p:spTree>
    <p:extLst>
      <p:ext uri="{BB962C8B-B14F-4D97-AF65-F5344CB8AC3E}">
        <p14:creationId xmlns:p14="http://schemas.microsoft.com/office/powerpoint/2010/main" val="138167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8FBBE96-5536-4F73-BDA6-808B9810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" y="857250"/>
            <a:ext cx="9139560" cy="51435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0CEAAC8-74AD-790C-9FB6-DAD9CB529C5C}"/>
              </a:ext>
            </a:extLst>
          </p:cNvPr>
          <p:cNvSpPr/>
          <p:nvPr/>
        </p:nvSpPr>
        <p:spPr>
          <a:xfrm>
            <a:off x="8587590" y="857251"/>
            <a:ext cx="551543" cy="273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700" dirty="0">
                <a:solidFill>
                  <a:prstClr val="white"/>
                </a:solidFill>
                <a:latin typeface="Calibri"/>
              </a:rPr>
              <a:t>S 061 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1C49061-DDB5-A14C-A047-CD117AEF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147" y="137656"/>
            <a:ext cx="1714500" cy="17145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4CBFBF5-5E32-1C89-343A-465FB6555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242" y="136979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4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033EFA6-D836-49CD-867F-4964F794F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73BF2E5-0DC9-D756-1382-CDED5255AB57}"/>
              </a:ext>
            </a:extLst>
          </p:cNvPr>
          <p:cNvSpPr/>
          <p:nvPr/>
        </p:nvSpPr>
        <p:spPr>
          <a:xfrm>
            <a:off x="8587590" y="857251"/>
            <a:ext cx="551543" cy="273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700" dirty="0">
                <a:solidFill>
                  <a:schemeClr val="bg1"/>
                </a:solidFill>
              </a:rPr>
              <a:t>S 032-1 E</a:t>
            </a:r>
          </a:p>
        </p:txBody>
      </p:sp>
    </p:spTree>
    <p:extLst>
      <p:ext uri="{BB962C8B-B14F-4D97-AF65-F5344CB8AC3E}">
        <p14:creationId xmlns:p14="http://schemas.microsoft.com/office/powerpoint/2010/main" val="150070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30351AF-0C42-4B1F-91C5-2D9BF454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A896C12-33CF-80E9-2E9A-699583662593}"/>
              </a:ext>
            </a:extLst>
          </p:cNvPr>
          <p:cNvSpPr/>
          <p:nvPr/>
        </p:nvSpPr>
        <p:spPr>
          <a:xfrm>
            <a:off x="8587590" y="857251"/>
            <a:ext cx="551543" cy="273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700" dirty="0">
                <a:solidFill>
                  <a:schemeClr val="bg1"/>
                </a:solidFill>
              </a:rPr>
              <a:t>S 032-2 E</a:t>
            </a:r>
          </a:p>
        </p:txBody>
      </p:sp>
    </p:spTree>
    <p:extLst>
      <p:ext uri="{BB962C8B-B14F-4D97-AF65-F5344CB8AC3E}">
        <p14:creationId xmlns:p14="http://schemas.microsoft.com/office/powerpoint/2010/main" val="1524877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39D4641-DA6D-464A-825B-C710E33A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90428A3-AFFC-0AAC-51F1-633139201A60}"/>
              </a:ext>
            </a:extLst>
          </p:cNvPr>
          <p:cNvSpPr/>
          <p:nvPr/>
        </p:nvSpPr>
        <p:spPr>
          <a:xfrm>
            <a:off x="8587590" y="857251"/>
            <a:ext cx="551543" cy="273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700" dirty="0">
                <a:solidFill>
                  <a:schemeClr val="bg1"/>
                </a:solidFill>
              </a:rPr>
              <a:t>S 032-3 E</a:t>
            </a:r>
          </a:p>
        </p:txBody>
      </p:sp>
    </p:spTree>
    <p:extLst>
      <p:ext uri="{BB962C8B-B14F-4D97-AF65-F5344CB8AC3E}">
        <p14:creationId xmlns:p14="http://schemas.microsoft.com/office/powerpoint/2010/main" val="97947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B2DEE28-8310-4CCA-084E-65787D6C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" y="857250"/>
            <a:ext cx="9141291" cy="51435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086CDD4-59FF-011E-BCF7-4CBA2D64DE44}"/>
              </a:ext>
            </a:extLst>
          </p:cNvPr>
          <p:cNvSpPr/>
          <p:nvPr/>
        </p:nvSpPr>
        <p:spPr>
          <a:xfrm>
            <a:off x="8587590" y="857251"/>
            <a:ext cx="551543" cy="273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700" dirty="0">
                <a:solidFill>
                  <a:schemeClr val="bg1"/>
                </a:solidFill>
              </a:rPr>
              <a:t>S 032-4 E</a:t>
            </a:r>
          </a:p>
        </p:txBody>
      </p:sp>
    </p:spTree>
    <p:extLst>
      <p:ext uri="{BB962C8B-B14F-4D97-AF65-F5344CB8AC3E}">
        <p14:creationId xmlns:p14="http://schemas.microsoft.com/office/powerpoint/2010/main" val="361981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7821192-41D5-AE15-FDA4-6D7250234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" y="875008"/>
            <a:ext cx="9175790" cy="51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6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98A54FF-4825-7E29-A2D6-AC852DCF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293"/>
            <a:ext cx="9144000" cy="57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16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CA5F7FC-ABF2-D7E2-48E7-1744E2E39AC8}"/>
              </a:ext>
            </a:extLst>
          </p:cNvPr>
          <p:cNvSpPr txBox="1"/>
          <p:nvPr/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nl-NL" sz="3600" kern="1200" baseline="0" dirty="0">
                <a:latin typeface="Calibri" panose="020F0502020204030204" pitchFamily="34" charset="0"/>
                <a:ea typeface="ＭＳ Ｐゴシック" pitchFamily="26" charset="-128"/>
                <a:cs typeface="Times"/>
                <a:hlinkClick r:id="rId2"/>
              </a:rPr>
              <a:t>www.circulairwerkt.be</a:t>
            </a:r>
            <a:r>
              <a:rPr lang="nl-NL" sz="3600" kern="1200" baseline="0" dirty="0">
                <a:latin typeface="Calibri" panose="020F0502020204030204" pitchFamily="34" charset="0"/>
                <a:ea typeface="ＭＳ Ｐゴシック" pitchFamily="26" charset="-128"/>
                <a:cs typeface="Times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F6DD35-3BE1-0E8B-18DC-4AE16264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5" y="1678336"/>
            <a:ext cx="8229600" cy="3970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57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23705FB4-2C72-229C-9D26-9B01BB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en-US" dirty="0">
                <a:solidFill>
                  <a:srgbClr val="FF6423"/>
                </a:solidFill>
              </a:rPr>
              <a:t>Op de agenda</a:t>
            </a:r>
          </a:p>
        </p:txBody>
      </p:sp>
      <p:pic>
        <p:nvPicPr>
          <p:cNvPr id="1026" name="Picture 2" descr="Project planning and delivery">
            <a:extLst>
              <a:ext uri="{FF2B5EF4-FFF2-40B4-BE49-F238E27FC236}">
                <a16:creationId xmlns:a16="http://schemas.microsoft.com/office/drawing/2014/main" id="{D072A6AC-E3D6-4D1C-BCB0-04E62F3F8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2617"/>
          <a:stretch/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68BE3F4-7B0E-4975-B038-82D325048342}"/>
              </a:ext>
            </a:extLst>
          </p:cNvPr>
          <p:cNvSpPr txBox="1"/>
          <p:nvPr/>
        </p:nvSpPr>
        <p:spPr bwMode="auto">
          <a:xfrm>
            <a:off x="1792288" y="5440363"/>
            <a:ext cx="5732040" cy="1013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l-NL" sz="1400" kern="1200" baseline="0" dirty="0">
                <a:latin typeface="FlandersArtSans-Bold" panose="00000800000000000000" pitchFamily="2" charset="0"/>
                <a:ea typeface="ＭＳ Ｐゴシック" pitchFamily="26" charset="-128"/>
                <a:cs typeface="Times"/>
              </a:rPr>
              <a:t>Inhoudelijke situering Groeipad 1000 “Klimaatjobs” en procedure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l-NL" sz="1400" kern="1200" baseline="0" dirty="0">
                <a:latin typeface="FlandersArtSans-Bold" panose="00000800000000000000" pitchFamily="2" charset="0"/>
                <a:ea typeface="ＭＳ Ｐゴシック" pitchFamily="26" charset="-128"/>
                <a:cs typeface="Times"/>
              </a:rPr>
              <a:t>Wat verstaan we onder een “Klimaatjob”?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l-NL" sz="1400" kern="1200" baseline="0" dirty="0">
                <a:latin typeface="FlandersArtSans-Bold" panose="00000800000000000000" pitchFamily="2" charset="0"/>
                <a:ea typeface="ＭＳ Ｐゴシック" pitchFamily="26" charset="-128"/>
                <a:cs typeface="Times"/>
              </a:rPr>
              <a:t>Vragen &amp; antwoorden</a:t>
            </a:r>
          </a:p>
        </p:txBody>
      </p:sp>
    </p:spTree>
    <p:extLst>
      <p:ext uri="{BB962C8B-B14F-4D97-AF65-F5344CB8AC3E}">
        <p14:creationId xmlns:p14="http://schemas.microsoft.com/office/powerpoint/2010/main" val="254268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580DB4D-BA76-4E00-856E-621ECB415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445144"/>
            <a:ext cx="7207056" cy="2448272"/>
          </a:xfrm>
          <a:prstGeom prst="rect">
            <a:avLst/>
          </a:prstGeom>
        </p:spPr>
      </p:pic>
      <p:sp>
        <p:nvSpPr>
          <p:cNvPr id="10" name="Tijdelijke aanduiding voor inhoud 6">
            <a:extLst>
              <a:ext uri="{FF2B5EF4-FFF2-40B4-BE49-F238E27FC236}">
                <a16:creationId xmlns:a16="http://schemas.microsoft.com/office/drawing/2014/main" id="{1CD08839-8BA2-42E4-B1F5-98F03EE74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4624"/>
            <a:ext cx="8628404" cy="482453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nl-BE" sz="2400" b="1" dirty="0">
                <a:solidFill>
                  <a:srgbClr val="FF6423"/>
                </a:solidFill>
                <a:latin typeface="FlandersArtSans-Bold" panose="00000800000000000000" pitchFamily="2" charset="0"/>
              </a:rPr>
              <a:t>Groeipad 1000 klimaatjobs: timing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sz="1400" b="1" dirty="0">
                <a:effectLst/>
                <a:latin typeface="FlandersArtSans-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Aanvraagperiode </a:t>
            </a:r>
            <a:r>
              <a:rPr lang="nl-BE" sz="1400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BE" sz="1400" dirty="0">
                <a:solidFill>
                  <a:schemeClr val="accent5">
                    <a:lumMod val="50000"/>
                  </a:schemeClr>
                </a:solidFill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 juli </a:t>
            </a:r>
            <a:r>
              <a:rPr lang="nl-BE" sz="1400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tot 28 augustus 2022)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100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deze periode kunt u, indien uw onderneming beantwoordt aan de subsidievoorwaarden en  aan de ontvankelijkheidsvoorwaarden een projectvoorstel indienen.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100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 dient uw projectaanvraag ten laatste op  </a:t>
            </a:r>
            <a:r>
              <a:rPr lang="nl-BE" sz="1100" b="1" u="sng" dirty="0"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28/08/2022</a:t>
            </a:r>
            <a:r>
              <a:rPr lang="nl-BE" sz="1100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elektronisch in, op het emailadres: </a:t>
            </a:r>
            <a:r>
              <a:rPr lang="nl-BE" sz="1100" u="none" strike="noStrike" dirty="0">
                <a:solidFill>
                  <a:srgbClr val="0563C1"/>
                </a:solidFill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collectiefmaatwerk@vlaanderen.be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nl-BE" sz="1400" b="1" dirty="0">
                <a:effectLst/>
                <a:latin typeface="FlandersArtSans-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Beoordelingsperiode</a:t>
            </a:r>
            <a:r>
              <a:rPr lang="nl-BE" sz="1400" dirty="0">
                <a:effectLst/>
                <a:latin typeface="FlandersArtSans-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400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(29 augustus tot midden september 2022)</a:t>
            </a:r>
            <a:endParaRPr lang="nl-BE" sz="1400" dirty="0">
              <a:effectLst/>
              <a:latin typeface="FlandersArtSans-Light" panose="00000400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BE" sz="1100" b="1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ontvankelijkheidsonderzoek </a:t>
            </a:r>
          </a:p>
          <a:p>
            <a:pPr>
              <a:lnSpc>
                <a:spcPct val="115000"/>
              </a:lnSpc>
            </a:pPr>
            <a:r>
              <a:rPr lang="nl-BE" sz="1100" b="1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inhoudelijk onderzoek</a:t>
            </a:r>
            <a:r>
              <a:rPr lang="nl-BE" sz="1100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uit op de  ontvankelijke aanvragen. </a:t>
            </a:r>
          </a:p>
          <a:p>
            <a:pPr lvl="1">
              <a:lnSpc>
                <a:spcPct val="115000"/>
              </a:lnSpc>
            </a:pPr>
            <a:r>
              <a:rPr lang="nl-BE" sz="1100" dirty="0">
                <a:latin typeface="FlandersArtSans-Light" panose="00000400000000000000" pitchFamily="2" charset="0"/>
                <a:cs typeface="Times New Roman" panose="02020603050405020304" pitchFamily="18" charset="0"/>
              </a:rPr>
              <a:t>Indien uw projectvoorstel voldoet aan de inhoudelijke voorwaarden volgt een beslissing over toelating tot het groeipad “1000 klimaatjobs”.</a:t>
            </a:r>
          </a:p>
          <a:p>
            <a:pPr lvl="1">
              <a:lnSpc>
                <a:spcPct val="115000"/>
              </a:lnSpc>
            </a:pPr>
            <a:r>
              <a:rPr lang="nl-BE" sz="1100" dirty="0">
                <a:latin typeface="FlandersArtSans-Light" panose="00000400000000000000" pitchFamily="2" charset="0"/>
                <a:cs typeface="Times New Roman" panose="02020603050405020304" pitchFamily="18" charset="0"/>
              </a:rPr>
              <a:t>Indien uw projectvoorstel niet voldoet kan er aan uw onderneming géén bijkomend contingent worden toegekend in het kader van het groeipad “1000 Klimaatjobs”.</a:t>
            </a:r>
          </a:p>
          <a:p>
            <a:pPr marL="57150" indent="0">
              <a:lnSpc>
                <a:spcPct val="115000"/>
              </a:lnSpc>
              <a:buNone/>
            </a:pPr>
            <a:r>
              <a:rPr lang="nl-BE" sz="1400" b="1" dirty="0">
                <a:effectLst/>
                <a:latin typeface="FlandersArtSans-Bold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Toekenningsfase(s)</a:t>
            </a:r>
            <a:endParaRPr lang="nl-BE" sz="1400" dirty="0">
              <a:effectLst/>
              <a:latin typeface="FlandersArtSans-Bold" panose="000008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nl-BE" sz="1100" b="1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eerste toekenningsfase</a:t>
            </a:r>
            <a:r>
              <a:rPr lang="nl-BE" sz="1100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het kader van het globale groeipad “1000 Klimaatjobs” in gaat op </a:t>
            </a:r>
            <a:r>
              <a:rPr lang="nl-BE" sz="1100" b="1" dirty="0"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oktober 2022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nl-BE" sz="1100" b="1" dirty="0">
                <a:latin typeface="FlandersArtSans-Light" panose="00000400000000000000" pitchFamily="2" charset="0"/>
                <a:cs typeface="Times New Roman" panose="02020603050405020304" pitchFamily="18" charset="0"/>
              </a:rPr>
              <a:t>tweede toekenningsfase, </a:t>
            </a:r>
            <a:r>
              <a:rPr lang="nl-BE" sz="1100" dirty="0">
                <a:latin typeface="FlandersArtSans-Light" panose="00000400000000000000" pitchFamily="2" charset="0"/>
                <a:cs typeface="Times New Roman" panose="02020603050405020304" pitchFamily="18" charset="0"/>
              </a:rPr>
              <a:t>verwacht 1 januari 2023 </a:t>
            </a:r>
            <a:r>
              <a:rPr lang="nl-BE" sz="1100" b="1" dirty="0"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(onder voorbehoud van onvoorziene wijzigingen).</a:t>
            </a:r>
            <a:endParaRPr lang="nl-BE" sz="1100" dirty="0">
              <a:latin typeface="FlandersArtSans-Light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98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ma makes note-taking in remote usability testing easy | by Lennon Cheng  | UX Collective">
            <a:extLst>
              <a:ext uri="{FF2B5EF4-FFF2-40B4-BE49-F238E27FC236}">
                <a16:creationId xmlns:a16="http://schemas.microsoft.com/office/drawing/2014/main" id="{58E22C87-05DA-4F8F-9B99-3510AE092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r="8362" b="-1"/>
          <a:stretch/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18D99-887A-4C92-A366-D4474C044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1680" y="5013176"/>
            <a:ext cx="5587008" cy="1159024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nl-BE" sz="1300" b="1" dirty="0">
                <a:latin typeface="FlandersArtSans-Light" panose="00000400000000000000" pitchFamily="2" charset="0"/>
              </a:rPr>
              <a:t>Vervolgverhaal: onderzoek</a:t>
            </a:r>
          </a:p>
          <a:p>
            <a:pPr marL="0" indent="0">
              <a:buNone/>
            </a:pPr>
            <a:r>
              <a:rPr lang="nl-BE" sz="1300" i="1" dirty="0">
                <a:latin typeface="FlandersArtSans-Light" panose="00000400000000000000" pitchFamily="2" charset="0"/>
              </a:rPr>
              <a:t>Via overheidsopdracht en o.b.v. gegevens verkregen uit oproepformulier onderzoeken we de effectieve CO2 reductie gerealiseerd door deze oproep.</a:t>
            </a:r>
          </a:p>
          <a:p>
            <a:pPr marL="0" indent="0">
              <a:buNone/>
            </a:pPr>
            <a:endParaRPr lang="nl-BE" sz="1300" dirty="0">
              <a:latin typeface="FlandersArtSans-Light" panose="00000400000000000000" pitchFamily="2" charset="0"/>
            </a:endParaRPr>
          </a:p>
          <a:p>
            <a:pPr marL="0" indent="0">
              <a:buNone/>
            </a:pPr>
            <a:endParaRPr lang="nl-BE" sz="1300" dirty="0">
              <a:latin typeface="FlandersArtSans-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39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9 vragen">
            <a:extLst>
              <a:ext uri="{FF2B5EF4-FFF2-40B4-BE49-F238E27FC236}">
                <a16:creationId xmlns:a16="http://schemas.microsoft.com/office/drawing/2014/main" id="{9B4927D5-1B98-4419-89E6-0133FD3F9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6490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4269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BCA63-2FEF-42BC-9EF2-A6858878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>
                <a:solidFill>
                  <a:srgbClr val="FF6423"/>
                </a:solidFill>
                <a:latin typeface="FlandersArtSans-Bold" panose="00000800000000000000" pitchFamily="2" charset="0"/>
              </a:rPr>
              <a:t>Inhoudelijke situering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7441FE-6366-466B-A47A-782821C7C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4" y="1196753"/>
            <a:ext cx="8490663" cy="489654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nl-BE" sz="2400" dirty="0">
                <a:latin typeface="FlandersArtSans-Light" panose="00000400000000000000" pitchFamily="2" charset="0"/>
              </a:rPr>
              <a:t>Vlaams Energie- en Klimaatplan (VEKP)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nl-BE" sz="2400" dirty="0">
                <a:latin typeface="FlandersArtSans-Light" panose="00000400000000000000" pitchFamily="2" charset="0"/>
              </a:rPr>
              <a:t>2021-2030 – </a:t>
            </a:r>
            <a:r>
              <a:rPr lang="nl-BE" sz="1800" dirty="0">
                <a:latin typeface="FlandersArtSans-Light" panose="00000400000000000000" pitchFamily="2" charset="0"/>
              </a:rPr>
              <a:t>engagement 1000 jobs in de sociale circulaire economie </a:t>
            </a:r>
            <a:endParaRPr lang="nl-BE" sz="2400" dirty="0">
              <a:latin typeface="FlandersArtSans-Light" panose="00000400000000000000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nl-BE" sz="2400" b="1" dirty="0">
              <a:latin typeface="FlandersArtSans-Light" panose="00000400000000000000" pitchFamily="2" charset="0"/>
            </a:endParaRPr>
          </a:p>
          <a:p>
            <a:pPr marL="800100" lvl="2" indent="0">
              <a:buNone/>
            </a:pPr>
            <a:r>
              <a:rPr lang="nl-BE" sz="1600" i="1" dirty="0">
                <a:latin typeface="FlandersArtSans-Light" panose="00000400000000000000" pitchFamily="2" charset="0"/>
              </a:rPr>
              <a:t>“35. </a:t>
            </a:r>
            <a:r>
              <a:rPr lang="nl-BE" sz="1600" b="1" i="1" dirty="0">
                <a:latin typeface="FlandersArtSans-Light" panose="00000400000000000000" pitchFamily="2" charset="0"/>
              </a:rPr>
              <a:t>Bijkomend inzetten op sociale kringloopeconomie.</a:t>
            </a:r>
            <a:endParaRPr lang="nl-BE" sz="1600" dirty="0">
              <a:latin typeface="FlandersArtSans-Light" panose="00000400000000000000" pitchFamily="2" charset="0"/>
            </a:endParaRPr>
          </a:p>
          <a:p>
            <a:pPr marL="800100" lvl="2" indent="0">
              <a:buNone/>
            </a:pPr>
            <a:r>
              <a:rPr lang="nl-BE" sz="1600" i="1" dirty="0">
                <a:latin typeface="FlandersArtSans-Light" panose="00000400000000000000" pitchFamily="2" charset="0"/>
              </a:rPr>
              <a:t>We creëren extra jobs in de </a:t>
            </a:r>
            <a:r>
              <a:rPr lang="nl-BE" sz="1600" i="1" u="sng" dirty="0">
                <a:latin typeface="FlandersArtSans-Light" panose="00000400000000000000" pitchFamily="2" charset="0"/>
              </a:rPr>
              <a:t>sociale circulaire economie</a:t>
            </a:r>
            <a:r>
              <a:rPr lang="nl-BE" sz="1600" i="1" dirty="0">
                <a:latin typeface="FlandersArtSans-Light" panose="00000400000000000000" pitchFamily="2" charset="0"/>
              </a:rPr>
              <a:t> (o.a. in de Kringwinkels), jobs die betrekking hebben op het recycleren, herstellen, hergebruiken en herverdelen van goederen of  materialen.  Deze  jobs  hebben  een  belangrijke  impact  op  de  CO2-uitstoot  dankzij  het groter  volume  hergebruik  van  goederen  en  materialen  en  bieden  omwille  van  hun arbeidsintensief karakter tegelijk heel wat kansen voor mensen met een grotere afstand tot de arbeidsmarkt”</a:t>
            </a:r>
          </a:p>
          <a:p>
            <a:pPr marL="800100" lvl="2" indent="0">
              <a:buNone/>
            </a:pPr>
            <a:endParaRPr lang="nl-BE" sz="1200" b="1" dirty="0">
              <a:latin typeface="FlandersArtSans-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3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10243-B2F2-4D4C-B3DE-FB164695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66" y="548680"/>
            <a:ext cx="8229600" cy="922114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BE" sz="2800" b="1" dirty="0">
                <a:solidFill>
                  <a:srgbClr val="FF6423"/>
                </a:solidFill>
                <a:latin typeface="FlandersArtSans-Bold" panose="00000800000000000000" pitchFamily="2" charset="0"/>
              </a:rPr>
              <a:t>Algemeen principe </a:t>
            </a:r>
            <a:br>
              <a:rPr lang="nl-BE" sz="1600" b="1" dirty="0">
                <a:latin typeface="FlandersArtSans-Light" panose="00000400000000000000" pitchFamily="2" charset="0"/>
              </a:rPr>
            </a:br>
            <a:br>
              <a:rPr lang="nl-BE" sz="1600" b="1" dirty="0">
                <a:latin typeface="FlandersArtSans-Light" panose="00000400000000000000" pitchFamily="2" charset="0"/>
              </a:rPr>
            </a:br>
            <a:r>
              <a:rPr lang="nl-BE" sz="1600" b="1" dirty="0">
                <a:latin typeface="FlandersArtSans-Light" panose="00000400000000000000" pitchFamily="2" charset="0"/>
              </a:rPr>
              <a:t>              </a:t>
            </a:r>
            <a:r>
              <a:rPr lang="nl-BE" sz="2000" dirty="0">
                <a:latin typeface="FlandersArtSans-Light" panose="00000400000000000000" pitchFamily="2" charset="0"/>
              </a:rPr>
              <a:t>één Klimaatoproep met gespreide toekenning van het contingent (naar gelang beschikbaar budget)  </a:t>
            </a:r>
            <a:endParaRPr lang="nl-BE" sz="1600" dirty="0">
              <a:latin typeface="FlandersArtSans-Light" panose="000004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A763E4-F3FC-48B6-B52D-75A8288A5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957485"/>
              </p:ext>
            </p:extLst>
          </p:nvPr>
        </p:nvGraphicFramePr>
        <p:xfrm>
          <a:off x="429966" y="1234159"/>
          <a:ext cx="8229600" cy="485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865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oe groeien en ontwikkelen planten zich eigenlijk? - WUR">
            <a:extLst>
              <a:ext uri="{FF2B5EF4-FFF2-40B4-BE49-F238E27FC236}">
                <a16:creationId xmlns:a16="http://schemas.microsoft.com/office/drawing/2014/main" id="{DFDE422F-1EF2-48E5-8344-944130721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58" y="260648"/>
            <a:ext cx="5879225" cy="416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710243-B2F2-4D4C-B3DE-FB164695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434" y="4241030"/>
            <a:ext cx="8229600" cy="922114"/>
          </a:xfrm>
        </p:spPr>
        <p:txBody>
          <a:bodyPr wrap="square" anchor="ctr">
            <a:normAutofit/>
          </a:bodyPr>
          <a:lstStyle/>
          <a:p>
            <a:r>
              <a:rPr lang="nl-BE" sz="2400" b="1" dirty="0">
                <a:solidFill>
                  <a:srgbClr val="FF6423"/>
                </a:solidFill>
                <a:latin typeface="FlandersArtSans-Bold" panose="00000800000000000000" pitchFamily="2" charset="0"/>
              </a:rPr>
              <a:t>Stapsgewijze toelichting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933EAA-A037-4CBF-9141-721A16744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0434" y="4971608"/>
            <a:ext cx="6375212" cy="1368152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BE" sz="2000" dirty="0">
                <a:latin typeface="FlandersArtSans-Light" panose="00000400000000000000" pitchFamily="2" charset="0"/>
              </a:rPr>
              <a:t>Ontvankelijkheidsvoorwaarde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sz="2000" dirty="0">
                <a:latin typeface="FlandersArtSans-Light" panose="00000400000000000000" pitchFamily="2" charset="0"/>
              </a:rPr>
              <a:t>Theoretisch contingent onder voorbehoud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sz="2000" dirty="0">
                <a:latin typeface="FlandersArtSans-Light" panose="00000400000000000000" pitchFamily="2" charset="0"/>
              </a:rPr>
              <a:t>Projectvoorstel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sz="2000" dirty="0">
                <a:latin typeface="FlandersArtSans-Light" panose="00000400000000000000" pitchFamily="2" charset="0"/>
              </a:rPr>
              <a:t>Gefaseerde toekenning </a:t>
            </a:r>
            <a:endParaRPr lang="nl-BE" sz="2400" dirty="0">
              <a:latin typeface="FlandersArtSans-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8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binnen, plafond, mensen&#10;&#10;Automatisch gegenereerde beschrijving">
            <a:extLst>
              <a:ext uri="{FF2B5EF4-FFF2-40B4-BE49-F238E27FC236}">
                <a16:creationId xmlns:a16="http://schemas.microsoft.com/office/drawing/2014/main" id="{273FC42C-77BB-8827-CB85-CF9E163B6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190" y="0"/>
            <a:ext cx="10289512" cy="6858000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402D2F4-E2A0-EF86-2E73-E65D0065B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58" y="1079899"/>
            <a:ext cx="1224002" cy="48144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B48DBE9-8122-28C9-DC00-75E352C8C03A}"/>
              </a:ext>
            </a:extLst>
          </p:cNvPr>
          <p:cNvSpPr/>
          <p:nvPr/>
        </p:nvSpPr>
        <p:spPr>
          <a:xfrm>
            <a:off x="8587590" y="857251"/>
            <a:ext cx="551543" cy="273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700" dirty="0">
                <a:solidFill>
                  <a:schemeClr val="bg1"/>
                </a:solidFill>
              </a:rPr>
              <a:t>S 057 N</a:t>
            </a:r>
          </a:p>
        </p:txBody>
      </p:sp>
    </p:spTree>
    <p:extLst>
      <p:ext uri="{BB962C8B-B14F-4D97-AF65-F5344CB8AC3E}">
        <p14:creationId xmlns:p14="http://schemas.microsoft.com/office/powerpoint/2010/main" val="120065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F64C55E-1EBF-DE27-FB15-838782982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368338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4D354E9-D4D2-76E8-FDBC-CABD31224F65}"/>
              </a:ext>
            </a:extLst>
          </p:cNvPr>
          <p:cNvSpPr txBox="1"/>
          <p:nvPr/>
        </p:nvSpPr>
        <p:spPr>
          <a:xfrm>
            <a:off x="395535" y="5228297"/>
            <a:ext cx="813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https://vlaanderen-circulair.be/nl/blog/detail-2/circular-state-of-the-union-2022-ode-aan-de-doeners</a:t>
            </a:r>
          </a:p>
        </p:txBody>
      </p:sp>
    </p:spTree>
    <p:extLst>
      <p:ext uri="{BB962C8B-B14F-4D97-AF65-F5344CB8AC3E}">
        <p14:creationId xmlns:p14="http://schemas.microsoft.com/office/powerpoint/2010/main" val="429428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550A92C-1F76-941E-4B51-821E2B0E2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51435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C8579142-97D7-07A2-386E-951AC9F2DE53}"/>
              </a:ext>
            </a:extLst>
          </p:cNvPr>
          <p:cNvSpPr/>
          <p:nvPr/>
        </p:nvSpPr>
        <p:spPr>
          <a:xfrm>
            <a:off x="8587590" y="857251"/>
            <a:ext cx="551543" cy="273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700" dirty="0"/>
              <a:t>S 013 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2463959-E93D-F26B-BCBC-E61FBA2166B7}"/>
              </a:ext>
            </a:extLst>
          </p:cNvPr>
          <p:cNvSpPr txBox="1"/>
          <p:nvPr/>
        </p:nvSpPr>
        <p:spPr>
          <a:xfrm>
            <a:off x="539552" y="563163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https://ovam.vlaanderen.be/circulaire-economie-strategieen-verminderen-onze-broeikasgasuitstoot</a:t>
            </a:r>
          </a:p>
        </p:txBody>
      </p:sp>
    </p:spTree>
    <p:extLst>
      <p:ext uri="{BB962C8B-B14F-4D97-AF65-F5344CB8AC3E}">
        <p14:creationId xmlns:p14="http://schemas.microsoft.com/office/powerpoint/2010/main" val="54263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F58D160-1F70-380A-6DF8-811C7FE88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" y="857250"/>
            <a:ext cx="9139560" cy="5143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AAB3C71-EA6B-9773-DFFA-F116B5536DB6}"/>
              </a:ext>
            </a:extLst>
          </p:cNvPr>
          <p:cNvSpPr/>
          <p:nvPr/>
        </p:nvSpPr>
        <p:spPr>
          <a:xfrm>
            <a:off x="8587590" y="857251"/>
            <a:ext cx="551543" cy="273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700" dirty="0"/>
              <a:t>S 020 N</a:t>
            </a:r>
          </a:p>
        </p:txBody>
      </p:sp>
    </p:spTree>
    <p:extLst>
      <p:ext uri="{BB962C8B-B14F-4D97-AF65-F5344CB8AC3E}">
        <p14:creationId xmlns:p14="http://schemas.microsoft.com/office/powerpoint/2010/main" val="1486496629"/>
      </p:ext>
    </p:extLst>
  </p:cSld>
  <p:clrMapOvr>
    <a:masterClrMapping/>
  </p:clrMapOvr>
</p:sld>
</file>

<file path=ppt/theme/theme1.xml><?xml version="1.0" encoding="utf-8"?>
<a:theme xmlns:a="http://schemas.openxmlformats.org/drawingml/2006/main" name="2014_02_ppt_WSE-Vlaamse-Overheid">
  <a:themeElements>
    <a:clrScheme name="2014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31B7BC"/>
      </a:accent1>
      <a:accent2>
        <a:srgbClr val="E69B1E"/>
      </a:accent2>
      <a:accent3>
        <a:srgbClr val="BE50A7"/>
      </a:accent3>
      <a:accent4>
        <a:srgbClr val="C9D010"/>
      </a:accent4>
      <a:accent5>
        <a:srgbClr val="24789C"/>
      </a:accent5>
      <a:accent6>
        <a:srgbClr val="FFEB00"/>
      </a:accent6>
      <a:hlink>
        <a:srgbClr val="A5A5A5"/>
      </a:hlink>
      <a:folHlink>
        <a:srgbClr val="A5A5A5"/>
      </a:folHlink>
    </a:clrScheme>
    <a:fontScheme name="201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 30 november 2017" id="{C94123EC-644A-43DA-BC26-AF15C3CD8BFC}" vid="{BF6BA930-8866-4001-9D8F-F1A6944B6ACB}"/>
    </a:ext>
  </a:extLst>
</a:theme>
</file>

<file path=ppt/theme/theme2.xml><?xml version="1.0" encoding="utf-8"?>
<a:theme xmlns:a="http://schemas.openxmlformats.org/drawingml/2006/main" name="Office-thema">
  <a:themeElements>
    <a:clrScheme name="2014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31B7BC"/>
      </a:accent1>
      <a:accent2>
        <a:srgbClr val="E69B1E"/>
      </a:accent2>
      <a:accent3>
        <a:srgbClr val="BE50A7"/>
      </a:accent3>
      <a:accent4>
        <a:srgbClr val="C9D010"/>
      </a:accent4>
      <a:accent5>
        <a:srgbClr val="24789C"/>
      </a:accent5>
      <a:accent6>
        <a:srgbClr val="FFEB00"/>
      </a:accent6>
      <a:hlink>
        <a:srgbClr val="A5A5A5"/>
      </a:hlink>
      <a:folHlink>
        <a:srgbClr val="A5A5A5"/>
      </a:folHlink>
    </a:clrScheme>
    <a:fontScheme name="201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aar xmlns="f25b312e-0093-4a1c-847a-c5e067e1bbd2">2016</Jaar>
    <TaxCatchAll xmlns="f25b312e-0093-4a1c-847a-c5e067e1bbd2">
      <Value>38</Value>
      <Value>1</Value>
    </TaxCatchAll>
    <maef977dab8e43c1b64ff7ed2f79dfab xmlns="f25b312e-0093-4a1c-847a-c5e067e1bb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53b0e033-4215-44ed-be64-8a4ae5e63f46</TermId>
        </TermInfo>
      </Terms>
    </maef977dab8e43c1b64ff7ed2f79dfab>
    <haf033858f254ba8aa3d1e1a44364f81 xmlns="f25b312e-0093-4a1c-847a-c5e067e1bb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Departement</TermName>
          <TermId xmlns="http://schemas.microsoft.com/office/infopath/2007/PartnerControls">8f368871-e66a-4297-889f-80b384f7fdcb</TermId>
        </TermInfo>
      </Terms>
    </haf033858f254ba8aa3d1e1a44364f81>
    <Rubriek xmlns="9fe4271f-7610-45a9-ba40-89efa8138161">Presentatie</Rubriek>
    <c9c6ce830bd2482ba8ec58e17803a3d7 xmlns="f25b312e-0093-4a1c-847a-c5e067e1bbd2">
      <Terms xmlns="http://schemas.microsoft.com/office/infopath/2007/PartnerControls"/>
    </c9c6ce830bd2482ba8ec58e17803a3d7>
    <g30ab6d08a5c410cb648235b43c66b7a xmlns="f25b312e-0093-4a1c-847a-c5e067e1bbd2">
      <Terms xmlns="http://schemas.microsoft.com/office/infopath/2007/PartnerControls"/>
    </g30ab6d08a5c410cb648235b43c66b7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SE Document" ma:contentTypeID="0x01010068F2E938EF620040A74E7DB3C94DEBA000B0EF746E383C4642BC9E2034460CD6E9" ma:contentTypeVersion="13" ma:contentTypeDescription="" ma:contentTypeScope="" ma:versionID="83ef086d6fae094d6a0e96e1c94f4c01">
  <xsd:schema xmlns:xsd="http://www.w3.org/2001/XMLSchema" xmlns:xs="http://www.w3.org/2001/XMLSchema" xmlns:p="http://schemas.microsoft.com/office/2006/metadata/properties" xmlns:ns2="f25b312e-0093-4a1c-847a-c5e067e1bbd2" xmlns:ns3="9fe4271f-7610-45a9-ba40-89efa8138161" targetNamespace="http://schemas.microsoft.com/office/2006/metadata/properties" ma:root="true" ma:fieldsID="22b31965427fce9fddb15c065358cf85" ns2:_="" ns3:_="">
    <xsd:import namespace="f25b312e-0093-4a1c-847a-c5e067e1bbd2"/>
    <xsd:import namespace="9fe4271f-7610-45a9-ba40-89efa8138161"/>
    <xsd:element name="properties">
      <xsd:complexType>
        <xsd:sequence>
          <xsd:element name="documentManagement">
            <xsd:complexType>
              <xsd:all>
                <xsd:element ref="ns2:maef977dab8e43c1b64ff7ed2f79dfab" minOccurs="0"/>
                <xsd:element ref="ns2:TaxCatchAll" minOccurs="0"/>
                <xsd:element ref="ns2:TaxCatchAllLabel" minOccurs="0"/>
                <xsd:element ref="ns2:haf033858f254ba8aa3d1e1a44364f81" minOccurs="0"/>
                <xsd:element ref="ns2:c9c6ce830bd2482ba8ec58e17803a3d7" minOccurs="0"/>
                <xsd:element ref="ns2:g30ab6d08a5c410cb648235b43c66b7a" minOccurs="0"/>
                <xsd:element ref="ns3:Rubriek" minOccurs="0"/>
                <xsd:element ref="ns2:Jaa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b312e-0093-4a1c-847a-c5e067e1bbd2" elementFormDefault="qualified">
    <xsd:import namespace="http://schemas.microsoft.com/office/2006/documentManagement/types"/>
    <xsd:import namespace="http://schemas.microsoft.com/office/infopath/2007/PartnerControls"/>
    <xsd:element name="maef977dab8e43c1b64ff7ed2f79dfab" ma:index="8" ma:taxonomy="true" ma:internalName="maef977dab8e43c1b64ff7ed2f79dfab" ma:taxonomyFieldName="TypeDocument" ma:displayName="Type document" ma:default="" ma:fieldId="{6aef977d-ab8e-43c1-b64f-f7ed2f79dfab}" ma:taxonomyMulti="true" ma:sspId="1f8d5420-8a7a-4254-9dee-e65a4531f4c3" ma:termSetId="3a80e972-8c30-4b7e-a123-04e9f61f70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3878e6f-dd7a-46d9-9c34-121c66c618aa}" ma:internalName="TaxCatchAll" ma:showField="CatchAllData" ma:web="f25b312e-0093-4a1c-847a-c5e067e1b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3878e6f-dd7a-46d9-9c34-121c66c618aa}" ma:internalName="TaxCatchAllLabel" ma:readOnly="true" ma:showField="CatchAllDataLabel" ma:web="f25b312e-0093-4a1c-847a-c5e067e1b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af033858f254ba8aa3d1e1a44364f81" ma:index="12" ma:taxonomy="true" ma:internalName="haf033858f254ba8aa3d1e1a44364f81" ma:taxonomyFieldName="AfdelingTeam" ma:displayName="Afdeling / Team" ma:default="" ma:fieldId="{1af03385-8f25-4ba8-aa3d-1e1a44364f81}" ma:sspId="1f8d5420-8a7a-4254-9dee-e65a4531f4c3" ma:termSetId="ab0e1f11-408e-451d-8d67-9e42824d18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c6ce830bd2482ba8ec58e17803a3d7" ma:index="14" nillable="true" ma:taxonomy="true" ma:internalName="c9c6ce830bd2482ba8ec58e17803a3d7" ma:taxonomyFieldName="WSEMaterie" ma:displayName="Materie" ma:readOnly="false" ma:default="" ma:fieldId="{c9c6ce83-0bd2-482b-a8ec-58e17803a3d7}" ma:taxonomyMulti="true" ma:sspId="1f8d5420-8a7a-4254-9dee-e65a4531f4c3" ma:termSetId="b0e87c6c-7969-4e6c-a4ac-4befea867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0ab6d08a5c410cb648235b43c66b7a" ma:index="16" nillable="true" ma:taxonomy="true" ma:internalName="g30ab6d08a5c410cb648235b43c66b7a" ma:taxonomyFieldName="ExterneAuteurs" ma:displayName="Externe auteurs" ma:default="" ma:fieldId="{030ab6d0-8a5c-410c-b648-235b43c66b7a}" ma:taxonomyMulti="true" ma:sspId="1f8d5420-8a7a-4254-9dee-e65a4531f4c3" ma:termSetId="457f17c8-aeb1-4ffe-8b4e-35acc2fb15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ar" ma:index="19" ma:displayName="Jaar" ma:default="2017" ma:internalName="Ja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4271f-7610-45a9-ba40-89efa8138161" elementFormDefault="qualified">
    <xsd:import namespace="http://schemas.microsoft.com/office/2006/documentManagement/types"/>
    <xsd:import namespace="http://schemas.microsoft.com/office/infopath/2007/PartnerControls"/>
    <xsd:element name="Rubriek" ma:index="18" nillable="true" ma:displayName="Rubriek" ma:default="Agenda" ma:format="Dropdown" ma:internalName="Rubriek">
      <xsd:simpleType>
        <xsd:union memberTypes="dms:Text">
          <xsd:simpleType>
            <xsd:restriction base="dms:Choice">
              <xsd:enumeration value="Agenda"/>
              <xsd:enumeration value="Extern (zonder band)"/>
              <xsd:enumeration value="Extern (met band)"/>
              <xsd:enumeration value="PLOEG"/>
              <xsd:enumeration value="E-mail signatuur"/>
              <xsd:enumeration value="Fax"/>
              <xsd:enumeration value="Nota"/>
              <xsd:enumeration value="Persmededeling"/>
              <xsd:enumeration value="Presentatie"/>
              <xsd:enumeration value="Omzendbrief"/>
              <xsd:enumeration value="Juridische documenten"/>
              <xsd:enumeration value="Uitnodiging internationaal"/>
              <xsd:enumeration value="Uitnodiging nationaal"/>
              <xsd:enumeration value="Verslag"/>
              <xsd:enumeration value="Oude Huisstijl"/>
              <xsd:enumeration value="Sjablonen minister Muyters"/>
              <xsd:enumeration value="Publicatie met voorblad en colofon"/>
              <xsd:enumeration value="Banners en logo's"/>
              <xsd:enumeration value="Financiële sjablonen"/>
              <xsd:enumeration value="Modelnota’s agenderingen"/>
              <xsd:enumeration value="Sjablonen minister Homans"/>
              <xsd:enumeration value="Wetgeving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D58114-AE38-4521-9015-F6E84FD5B8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138EC1-B6CE-476E-82DE-0AF73A7C2295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9fe4271f-7610-45a9-ba40-89efa8138161"/>
    <ds:schemaRef ds:uri="http://purl.org/dc/terms/"/>
    <ds:schemaRef ds:uri="http://schemas.microsoft.com/office/2006/metadata/properties"/>
    <ds:schemaRef ds:uri="f25b312e-0093-4a1c-847a-c5e067e1bbd2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13113F-6D26-40C9-B7BD-5664A61C58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5b312e-0093-4a1c-847a-c5e067e1bbd2"/>
    <ds:schemaRef ds:uri="9fe4271f-7610-45a9-ba40-89efa81381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Diavoorstelling (4:3)</PresentationFormat>
  <Paragraphs>61</Paragraphs>
  <Slides>22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FlandersArtSans-Bold</vt:lpstr>
      <vt:lpstr>FlandersArtSans-Light</vt:lpstr>
      <vt:lpstr>Times</vt:lpstr>
      <vt:lpstr>Wingdings</vt:lpstr>
      <vt:lpstr>2014_02_ppt_WSE-Vlaamse-Overheid</vt:lpstr>
      <vt:lpstr> groeipad collectief maatwerk 1000 klimaatjobs</vt:lpstr>
      <vt:lpstr>Op de agenda</vt:lpstr>
      <vt:lpstr>Inhoudelijke situering</vt:lpstr>
      <vt:lpstr>Algemeen principe                 één Klimaatoproep met gespreide toekenning van het contingent (naar gelang beschikbaar budget)  </vt:lpstr>
      <vt:lpstr>Stapsgewijze toelichting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Adviescommissie Sociale Economie  19/05/2022 groeipad collectief maatwerk klimaatjobs</dc:title>
  <dc:creator>De Ridder Leen</dc:creator>
  <cp:lastModifiedBy>Linde Brewaeys</cp:lastModifiedBy>
  <cp:revision>8</cp:revision>
  <dcterms:created xsi:type="dcterms:W3CDTF">2022-05-16T12:39:43Z</dcterms:created>
  <dcterms:modified xsi:type="dcterms:W3CDTF">2022-07-06T12:51:28Z</dcterms:modified>
</cp:coreProperties>
</file>